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271" r:id="rId3"/>
    <p:sldId id="263" r:id="rId4"/>
    <p:sldId id="303" r:id="rId5"/>
    <p:sldId id="260" r:id="rId6"/>
    <p:sldId id="304" r:id="rId7"/>
    <p:sldId id="305" r:id="rId8"/>
    <p:sldId id="306" r:id="rId9"/>
    <p:sldId id="307" r:id="rId10"/>
    <p:sldId id="308" r:id="rId11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PT Sans" panose="020B0604020202020204" charset="-52"/>
      <p:regular r:id="rId17"/>
      <p:bold r:id="rId18"/>
      <p:italic r:id="rId19"/>
      <p:boldItalic r:id="rId20"/>
    </p:embeddedFont>
    <p:embeddedFont>
      <p:font typeface="GOST type B" panose="020B0500000000000000" pitchFamily="34" charset="0"/>
      <p:regular r:id="rId21"/>
    </p:embeddedFont>
    <p:embeddedFont>
      <p:font typeface="Bebas Neue" panose="020B0604020202020204" charset="0"/>
      <p:regular r:id="rId22"/>
    </p:embeddedFont>
    <p:embeddedFont>
      <p:font typeface="Quicksand" panose="020B0604020202020204" charset="0"/>
      <p:regular r:id="rId23"/>
      <p:bold r:id="rId24"/>
    </p:embeddedFont>
    <p:embeddedFont>
      <p:font typeface="Mulish" panose="020B0604020202020204" charset="-52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5B5DFD-B6D5-41C7-906C-F61EBD324154}">
  <a:tblStyle styleId="{195B5DFD-B6D5-41C7-906C-F61EBD3241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319829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2960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323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dd46dd1d67_2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dd46dd1d67_2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5490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3f6155f6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3f6155f6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67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45950" y="149100"/>
            <a:ext cx="8852100" cy="484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09200" y="1424875"/>
            <a:ext cx="5925600" cy="2079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2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609200" y="3573775"/>
            <a:ext cx="59427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45950" y="149100"/>
            <a:ext cx="8852100" cy="484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" name="Google Shape;28;p4"/>
          <p:cNvCxnSpPr/>
          <p:nvPr/>
        </p:nvCxnSpPr>
        <p:spPr>
          <a:xfrm>
            <a:off x="3826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9" name="Google Shape;29;p4"/>
          <p:cNvSpPr/>
          <p:nvPr/>
        </p:nvSpPr>
        <p:spPr>
          <a:xfrm>
            <a:off x="4452300" y="219875"/>
            <a:ext cx="239400" cy="2394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" name="Google Shape;30;p4"/>
          <p:cNvCxnSpPr/>
          <p:nvPr/>
        </p:nvCxnSpPr>
        <p:spPr>
          <a:xfrm>
            <a:off x="49579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1" name="Google Shape;31;p4"/>
          <p:cNvCxnSpPr/>
          <p:nvPr/>
        </p:nvCxnSpPr>
        <p:spPr>
          <a:xfrm>
            <a:off x="382650" y="4798838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4297650" y="4602875"/>
            <a:ext cx="5487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" name="Google Shape;33;p4"/>
          <p:cNvCxnSpPr/>
          <p:nvPr/>
        </p:nvCxnSpPr>
        <p:spPr>
          <a:xfrm>
            <a:off x="4957950" y="4798838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2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Nunito Light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/>
          <p:nvPr/>
        </p:nvSpPr>
        <p:spPr>
          <a:xfrm>
            <a:off x="145950" y="149100"/>
            <a:ext cx="8852100" cy="484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0" name="Google Shape;170;p18"/>
          <p:cNvCxnSpPr/>
          <p:nvPr/>
        </p:nvCxnSpPr>
        <p:spPr>
          <a:xfrm>
            <a:off x="3826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71" name="Google Shape;171;p18"/>
          <p:cNvSpPr/>
          <p:nvPr/>
        </p:nvSpPr>
        <p:spPr>
          <a:xfrm>
            <a:off x="4452300" y="219875"/>
            <a:ext cx="239400" cy="2394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2" name="Google Shape;172;p18"/>
          <p:cNvCxnSpPr/>
          <p:nvPr/>
        </p:nvCxnSpPr>
        <p:spPr>
          <a:xfrm>
            <a:off x="49579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3" name="Google Shape;173;p18"/>
          <p:cNvCxnSpPr/>
          <p:nvPr/>
        </p:nvCxnSpPr>
        <p:spPr>
          <a:xfrm>
            <a:off x="382650" y="4798838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74" name="Google Shape;174;p18"/>
          <p:cNvSpPr txBox="1">
            <a:spLocks noGrp="1"/>
          </p:cNvSpPr>
          <p:nvPr>
            <p:ph type="sldNum" idx="12"/>
          </p:nvPr>
        </p:nvSpPr>
        <p:spPr>
          <a:xfrm>
            <a:off x="4297650" y="4602875"/>
            <a:ext cx="5487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5" name="Google Shape;175;p18"/>
          <p:cNvCxnSpPr/>
          <p:nvPr/>
        </p:nvCxnSpPr>
        <p:spPr>
          <a:xfrm>
            <a:off x="4957950" y="4798838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76" name="Google Shape;17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720025" y="1610942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2"/>
          </p:nvPr>
        </p:nvSpPr>
        <p:spPr>
          <a:xfrm>
            <a:off x="720025" y="273112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ubTitle" idx="3"/>
          </p:nvPr>
        </p:nvSpPr>
        <p:spPr>
          <a:xfrm>
            <a:off x="720025" y="385162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8"/>
          <p:cNvSpPr txBox="1">
            <a:spLocks noGrp="1"/>
          </p:cNvSpPr>
          <p:nvPr>
            <p:ph type="subTitle" idx="4"/>
          </p:nvPr>
        </p:nvSpPr>
        <p:spPr>
          <a:xfrm>
            <a:off x="720025" y="1241274"/>
            <a:ext cx="7704000" cy="3936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subTitle" idx="5"/>
          </p:nvPr>
        </p:nvSpPr>
        <p:spPr>
          <a:xfrm>
            <a:off x="720025" y="2350125"/>
            <a:ext cx="7704000" cy="3936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subTitle" idx="6"/>
          </p:nvPr>
        </p:nvSpPr>
        <p:spPr>
          <a:xfrm>
            <a:off x="720025" y="3470625"/>
            <a:ext cx="7704000" cy="3936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_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/>
          <p:nvPr/>
        </p:nvSpPr>
        <p:spPr>
          <a:xfrm>
            <a:off x="145950" y="149100"/>
            <a:ext cx="8852100" cy="484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8" name="Google Shape;238;p22"/>
          <p:cNvCxnSpPr/>
          <p:nvPr/>
        </p:nvCxnSpPr>
        <p:spPr>
          <a:xfrm>
            <a:off x="3826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9" name="Google Shape;239;p22"/>
          <p:cNvSpPr/>
          <p:nvPr/>
        </p:nvSpPr>
        <p:spPr>
          <a:xfrm>
            <a:off x="4452300" y="219875"/>
            <a:ext cx="239400" cy="2394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0" name="Google Shape;240;p22"/>
          <p:cNvCxnSpPr/>
          <p:nvPr/>
        </p:nvCxnSpPr>
        <p:spPr>
          <a:xfrm>
            <a:off x="49579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1" name="Google Shape;241;p22"/>
          <p:cNvCxnSpPr/>
          <p:nvPr/>
        </p:nvCxnSpPr>
        <p:spPr>
          <a:xfrm>
            <a:off x="382650" y="4798838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42" name="Google Shape;242;p22"/>
          <p:cNvSpPr txBox="1">
            <a:spLocks noGrp="1"/>
          </p:cNvSpPr>
          <p:nvPr>
            <p:ph type="sldNum" idx="12"/>
          </p:nvPr>
        </p:nvSpPr>
        <p:spPr>
          <a:xfrm>
            <a:off x="4297650" y="4602875"/>
            <a:ext cx="5487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dk2"/>
                </a:solidFill>
              </a:defRPr>
            </a:lvl1pPr>
            <a:lvl2pPr lvl="1" algn="ctr" rtl="0">
              <a:buNone/>
              <a:defRPr>
                <a:solidFill>
                  <a:schemeClr val="dk2"/>
                </a:solidFill>
              </a:defRPr>
            </a:lvl2pPr>
            <a:lvl3pPr lvl="2" algn="ctr" rtl="0">
              <a:buNone/>
              <a:defRPr>
                <a:solidFill>
                  <a:schemeClr val="dk2"/>
                </a:solidFill>
              </a:defRPr>
            </a:lvl3pPr>
            <a:lvl4pPr lvl="3" algn="ctr" rtl="0">
              <a:buNone/>
              <a:defRPr>
                <a:solidFill>
                  <a:schemeClr val="dk2"/>
                </a:solidFill>
              </a:defRPr>
            </a:lvl4pPr>
            <a:lvl5pPr lvl="4" algn="ctr" rtl="0">
              <a:buNone/>
              <a:defRPr>
                <a:solidFill>
                  <a:schemeClr val="dk2"/>
                </a:solidFill>
              </a:defRPr>
            </a:lvl5pPr>
            <a:lvl6pPr lvl="5" algn="ctr" rtl="0">
              <a:buNone/>
              <a:defRPr>
                <a:solidFill>
                  <a:schemeClr val="dk2"/>
                </a:solidFill>
              </a:defRPr>
            </a:lvl6pPr>
            <a:lvl7pPr lvl="6" algn="ctr" rtl="0">
              <a:buNone/>
              <a:defRPr>
                <a:solidFill>
                  <a:schemeClr val="dk2"/>
                </a:solidFill>
              </a:defRPr>
            </a:lvl7pPr>
            <a:lvl8pPr lvl="7" algn="ctr" rtl="0">
              <a:buNone/>
              <a:defRPr>
                <a:solidFill>
                  <a:schemeClr val="dk2"/>
                </a:solidFill>
              </a:defRPr>
            </a:lvl8pPr>
            <a:lvl9pPr lvl="8" algn="ctr" rtl="0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43" name="Google Shape;243;p22"/>
          <p:cNvCxnSpPr/>
          <p:nvPr/>
        </p:nvCxnSpPr>
        <p:spPr>
          <a:xfrm>
            <a:off x="4957950" y="4798838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44" name="Google Shape;244;p22"/>
          <p:cNvSpPr txBox="1">
            <a:spLocks noGrp="1"/>
          </p:cNvSpPr>
          <p:nvPr>
            <p:ph type="title" hasCustomPrompt="1"/>
          </p:nvPr>
        </p:nvSpPr>
        <p:spPr>
          <a:xfrm>
            <a:off x="2223600" y="552112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22"/>
          <p:cNvSpPr txBox="1">
            <a:spLocks noGrp="1"/>
          </p:cNvSpPr>
          <p:nvPr>
            <p:ph type="subTitle" idx="1"/>
          </p:nvPr>
        </p:nvSpPr>
        <p:spPr>
          <a:xfrm>
            <a:off x="2223600" y="1364275"/>
            <a:ext cx="4696800" cy="4287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1904368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7" name="Google Shape;247;p22"/>
          <p:cNvSpPr txBox="1">
            <a:spLocks noGrp="1"/>
          </p:cNvSpPr>
          <p:nvPr>
            <p:ph type="subTitle" idx="3"/>
          </p:nvPr>
        </p:nvSpPr>
        <p:spPr>
          <a:xfrm>
            <a:off x="2223600" y="2716527"/>
            <a:ext cx="4696800" cy="4467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256624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9" name="Google Shape;249;p22"/>
          <p:cNvSpPr txBox="1">
            <a:spLocks noGrp="1"/>
          </p:cNvSpPr>
          <p:nvPr>
            <p:ph type="subTitle" idx="5"/>
          </p:nvPr>
        </p:nvSpPr>
        <p:spPr>
          <a:xfrm>
            <a:off x="2223600" y="4068797"/>
            <a:ext cx="4696800" cy="446700"/>
          </a:xfrm>
          <a:prstGeom prst="rect">
            <a:avLst/>
          </a:prstGeom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4"/>
          <p:cNvSpPr/>
          <p:nvPr/>
        </p:nvSpPr>
        <p:spPr>
          <a:xfrm>
            <a:off x="145950" y="149100"/>
            <a:ext cx="8852100" cy="484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62" name="Google Shape;262;p24"/>
          <p:cNvCxnSpPr/>
          <p:nvPr/>
        </p:nvCxnSpPr>
        <p:spPr>
          <a:xfrm>
            <a:off x="3826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63" name="Google Shape;263;p24"/>
          <p:cNvSpPr/>
          <p:nvPr/>
        </p:nvSpPr>
        <p:spPr>
          <a:xfrm>
            <a:off x="4452300" y="219875"/>
            <a:ext cx="239400" cy="2394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4" name="Google Shape;264;p24"/>
          <p:cNvCxnSpPr/>
          <p:nvPr/>
        </p:nvCxnSpPr>
        <p:spPr>
          <a:xfrm>
            <a:off x="49579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65" name="Google Shape;265;p24"/>
          <p:cNvCxnSpPr/>
          <p:nvPr/>
        </p:nvCxnSpPr>
        <p:spPr>
          <a:xfrm>
            <a:off x="382650" y="4798838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66" name="Google Shape;266;p24"/>
          <p:cNvSpPr txBox="1">
            <a:spLocks noGrp="1"/>
          </p:cNvSpPr>
          <p:nvPr>
            <p:ph type="sldNum" idx="2"/>
          </p:nvPr>
        </p:nvSpPr>
        <p:spPr>
          <a:xfrm>
            <a:off x="4297650" y="4602875"/>
            <a:ext cx="5487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chemeClr val="lt1"/>
                </a:solidFill>
              </a:defRPr>
            </a:lvl1pPr>
            <a:lvl2pPr lvl="1" algn="ctr" rtl="0">
              <a:buNone/>
              <a:defRPr>
                <a:solidFill>
                  <a:schemeClr val="lt1"/>
                </a:solidFill>
              </a:defRPr>
            </a:lvl2pPr>
            <a:lvl3pPr lvl="2" algn="ctr" rtl="0">
              <a:buNone/>
              <a:defRPr>
                <a:solidFill>
                  <a:schemeClr val="lt1"/>
                </a:solidFill>
              </a:defRPr>
            </a:lvl3pPr>
            <a:lvl4pPr lvl="3" algn="ctr" rtl="0">
              <a:buNone/>
              <a:defRPr>
                <a:solidFill>
                  <a:schemeClr val="lt1"/>
                </a:solidFill>
              </a:defRPr>
            </a:lvl4pPr>
            <a:lvl5pPr lvl="4" algn="ctr" rtl="0">
              <a:buNone/>
              <a:defRPr>
                <a:solidFill>
                  <a:schemeClr val="lt1"/>
                </a:solidFill>
              </a:defRPr>
            </a:lvl5pPr>
            <a:lvl6pPr lvl="5" algn="ctr" rtl="0">
              <a:buNone/>
              <a:defRPr>
                <a:solidFill>
                  <a:schemeClr val="lt1"/>
                </a:solidFill>
              </a:defRPr>
            </a:lvl6pPr>
            <a:lvl7pPr lvl="6" algn="ctr" rtl="0">
              <a:buNone/>
              <a:defRPr>
                <a:solidFill>
                  <a:schemeClr val="lt1"/>
                </a:solidFill>
              </a:defRPr>
            </a:lvl7pPr>
            <a:lvl8pPr lvl="7" algn="ctr" rtl="0">
              <a:buNone/>
              <a:defRPr>
                <a:solidFill>
                  <a:schemeClr val="lt1"/>
                </a:solidFill>
              </a:defRPr>
            </a:lvl8pPr>
            <a:lvl9pPr lvl="8" algn="ctr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67" name="Google Shape;267;p24"/>
          <p:cNvCxnSpPr/>
          <p:nvPr/>
        </p:nvCxnSpPr>
        <p:spPr>
          <a:xfrm>
            <a:off x="4957950" y="4798838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25"/>
          <p:cNvSpPr/>
          <p:nvPr/>
        </p:nvSpPr>
        <p:spPr>
          <a:xfrm>
            <a:off x="145950" y="149100"/>
            <a:ext cx="8852100" cy="484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1" name="Google Shape;271;p25"/>
          <p:cNvCxnSpPr/>
          <p:nvPr/>
        </p:nvCxnSpPr>
        <p:spPr>
          <a:xfrm>
            <a:off x="3826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72" name="Google Shape;272;p25"/>
          <p:cNvSpPr/>
          <p:nvPr/>
        </p:nvSpPr>
        <p:spPr>
          <a:xfrm>
            <a:off x="4452300" y="219875"/>
            <a:ext cx="239400" cy="239400"/>
          </a:xfrm>
          <a:prstGeom prst="star4">
            <a:avLst>
              <a:gd name="adj" fmla="val 1572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3" name="Google Shape;273;p25"/>
          <p:cNvCxnSpPr/>
          <p:nvPr/>
        </p:nvCxnSpPr>
        <p:spPr>
          <a:xfrm>
            <a:off x="4957925" y="339563"/>
            <a:ext cx="3803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74" name="Google Shape;274;p25"/>
          <p:cNvCxnSpPr/>
          <p:nvPr/>
        </p:nvCxnSpPr>
        <p:spPr>
          <a:xfrm rot="10800000" flipH="1">
            <a:off x="347659" y="4749851"/>
            <a:ext cx="8448600" cy="33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icksand"/>
              <a:buNone/>
              <a:defRPr sz="3000" b="1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●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○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■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●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○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■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●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sh"/>
              <a:buChar char="○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sh"/>
              <a:buChar char="■"/>
              <a:defRPr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64" r:id="rId5"/>
    <p:sldLayoutId id="2147483668" r:id="rId6"/>
    <p:sldLayoutId id="2147483670" r:id="rId7"/>
    <p:sldLayoutId id="2147483671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9"/>
          <p:cNvSpPr txBox="1">
            <a:spLocks noGrp="1"/>
          </p:cNvSpPr>
          <p:nvPr>
            <p:ph type="ctrTitle"/>
          </p:nvPr>
        </p:nvSpPr>
        <p:spPr>
          <a:xfrm>
            <a:off x="1609200" y="971392"/>
            <a:ext cx="5925600" cy="207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sz="5400" dirty="0" smtClean="0">
                <a:solidFill>
                  <a:schemeClr val="bg2"/>
                </a:solidFill>
              </a:rPr>
              <a:t>Телеграм-бот для абитуриентов КНИТУ-КАИ</a:t>
            </a:r>
            <a:endParaRPr sz="5400" dirty="0">
              <a:solidFill>
                <a:schemeClr val="bg2"/>
              </a:solidFill>
              <a:latin typeface="GOST type B" panose="020B0500000000000000" pitchFamily="34" charset="0"/>
            </a:endParaRPr>
          </a:p>
        </p:txBody>
      </p:sp>
      <p:sp>
        <p:nvSpPr>
          <p:cNvPr id="286" name="Google Shape;286;p29"/>
          <p:cNvSpPr txBox="1">
            <a:spLocks noGrp="1"/>
          </p:cNvSpPr>
          <p:nvPr>
            <p:ph type="subTitle" idx="1"/>
          </p:nvPr>
        </p:nvSpPr>
        <p:spPr>
          <a:xfrm>
            <a:off x="1600650" y="3923180"/>
            <a:ext cx="5942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Century Gothic" panose="020B0502020202020204" pitchFamily="34" charset="0"/>
              </a:rPr>
              <a:t>Андреева Мария 4318</a:t>
            </a:r>
            <a:br>
              <a:rPr lang="ru-RU" dirty="0" smtClean="0">
                <a:latin typeface="Century Gothic" panose="020B0502020202020204" pitchFamily="34" charset="0"/>
              </a:rPr>
            </a:br>
            <a:r>
              <a:rPr lang="ru-RU" dirty="0" smtClean="0">
                <a:latin typeface="Century Gothic" panose="020B0502020202020204" pitchFamily="34" charset="0"/>
              </a:rPr>
              <a:t>Научный руководитель: Р.М. </a:t>
            </a:r>
            <a:r>
              <a:rPr lang="ru-RU" dirty="0" err="1" smtClean="0">
                <a:latin typeface="Century Gothic" panose="020B0502020202020204" pitchFamily="34" charset="0"/>
              </a:rPr>
              <a:t>Шакирзянов</a:t>
            </a:r>
            <a:endParaRPr dirty="0">
              <a:latin typeface="Century Gothic" panose="020B0502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20390" y="1424875"/>
            <a:ext cx="8296508" cy="2079300"/>
          </a:xfrm>
        </p:spPr>
        <p:txBody>
          <a:bodyPr/>
          <a:lstStyle/>
          <a:p>
            <a:r>
              <a:rPr lang="ru-RU" sz="6000" b="1" dirty="0" smtClean="0">
                <a:solidFill>
                  <a:srgbClr val="5C5C5F"/>
                </a:solidFill>
              </a:rPr>
              <a:t>Спасибо за внимание!</a:t>
            </a:r>
            <a:endParaRPr lang="ru-RU" sz="199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004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ru-RU" dirty="0" smtClean="0"/>
              <a:t>Задачи</a:t>
            </a:r>
            <a:endParaRPr dirty="0">
              <a:latin typeface="Quicksand" panose="020B0604020202020204" charset="0"/>
            </a:endParaRPr>
          </a:p>
        </p:txBody>
      </p:sp>
      <p:sp>
        <p:nvSpPr>
          <p:cNvPr id="504" name="Google Shape;504;p44"/>
          <p:cNvSpPr txBox="1">
            <a:spLocks noGrp="1"/>
          </p:cNvSpPr>
          <p:nvPr>
            <p:ph type="body" idx="1"/>
          </p:nvPr>
        </p:nvSpPr>
        <p:spPr>
          <a:xfrm>
            <a:off x="304800" y="1017725"/>
            <a:ext cx="8541834" cy="32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Проработать информацию с сайта КНИТУ-КАИ, чтобы уместить данные в формат текстового сообщения.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Разделить информацию с сайта по темам и ролям.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Создать структуру бота, позволив клиенту выбирать роль и тему с помощью клавиатуры.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Реализовать функцию «Личный кабинет», используя базы данных для хранения информации о пользователях.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Реализовать функцию просмотра проходных баллов по институтам.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Провести поиск наиболее удобного способа реализации </a:t>
            </a:r>
            <a:r>
              <a:rPr lang="ru-RU" sz="1350" dirty="0" err="1" smtClean="0">
                <a:latin typeface="Century Gothic" panose="020B0502020202020204" pitchFamily="34" charset="0"/>
              </a:rPr>
              <a:t>crm</a:t>
            </a:r>
            <a:r>
              <a:rPr lang="ru-RU" sz="1350" dirty="0" smtClean="0">
                <a:latin typeface="Century Gothic" panose="020B0502020202020204" pitchFamily="34" charset="0"/>
              </a:rPr>
              <a:t> платформы внутри Telegram.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Добавить возможность задать вопрос, создать удобный способ ответа для модераторов.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Проверить и, при необходимости, дооснастить имеющуюся IT-инфраструктуру для функционирования продукта.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Проверить ботов на пользователях и убедиться в интуитивности интерфейса.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Обеспечить беспрерывную работу бота на серверах.</a:t>
            </a:r>
          </a:p>
          <a:p>
            <a:pPr lvl="0"/>
            <a:r>
              <a:rPr lang="ru-RU" sz="1350" dirty="0" smtClean="0">
                <a:latin typeface="Century Gothic" panose="020B0502020202020204" pitchFamily="34" charset="0"/>
              </a:rPr>
              <a:t>Обеспечить сопровождение функционирования и поддержку пользователей в чате.</a:t>
            </a:r>
            <a:endParaRPr lang="ru-RU" sz="1350" dirty="0">
              <a:latin typeface="Century Gothic" panose="020B0502020202020204" pitchFamily="34" charset="0"/>
            </a:endParaRPr>
          </a:p>
        </p:txBody>
      </p:sp>
      <p:sp>
        <p:nvSpPr>
          <p:cNvPr id="505" name="Google Shape;505;p44"/>
          <p:cNvSpPr txBox="1">
            <a:spLocks noGrp="1"/>
          </p:cNvSpPr>
          <p:nvPr>
            <p:ph type="sldNum" idx="12"/>
          </p:nvPr>
        </p:nvSpPr>
        <p:spPr>
          <a:xfrm>
            <a:off x="4297650" y="4602875"/>
            <a:ext cx="5487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6"/>
          <p:cNvSpPr txBox="1">
            <a:spLocks noGrp="1"/>
          </p:cNvSpPr>
          <p:nvPr>
            <p:ph type="subTitle" idx="1"/>
          </p:nvPr>
        </p:nvSpPr>
        <p:spPr>
          <a:xfrm>
            <a:off x="1680117" y="1364271"/>
            <a:ext cx="5783766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Century Gothic" panose="020B0502020202020204" pitchFamily="34" charset="0"/>
              </a:rPr>
              <a:t>Россиян использует </a:t>
            </a:r>
            <a:r>
              <a:rPr lang="en-US" dirty="0" smtClean="0">
                <a:latin typeface="Century Gothic" panose="020B0502020202020204" pitchFamily="34" charset="0"/>
              </a:rPr>
              <a:t>Telegram </a:t>
            </a:r>
            <a:r>
              <a:rPr lang="ru-RU" dirty="0" smtClean="0">
                <a:latin typeface="Century Gothic" panose="020B0502020202020204" pitchFamily="34" charset="0"/>
              </a:rPr>
              <a:t>каждый месяц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370" name="Google Shape;370;p36"/>
          <p:cNvSpPr txBox="1">
            <a:spLocks noGrp="1"/>
          </p:cNvSpPr>
          <p:nvPr>
            <p:ph type="title"/>
          </p:nvPr>
        </p:nvSpPr>
        <p:spPr>
          <a:xfrm>
            <a:off x="2223600" y="552112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84.84 </a:t>
            </a:r>
            <a:r>
              <a:rPr lang="en-US" dirty="0" err="1" smtClean="0"/>
              <a:t>mln</a:t>
            </a:r>
            <a:endParaRPr dirty="0"/>
          </a:p>
        </p:txBody>
      </p:sp>
      <p:sp>
        <p:nvSpPr>
          <p:cNvPr id="371" name="Google Shape;371;p36"/>
          <p:cNvSpPr txBox="1">
            <a:spLocks noGrp="1"/>
          </p:cNvSpPr>
          <p:nvPr>
            <p:ph type="title" idx="2"/>
          </p:nvPr>
        </p:nvSpPr>
        <p:spPr>
          <a:xfrm>
            <a:off x="2223600" y="190436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47.7%</a:t>
            </a:r>
            <a:endParaRPr dirty="0"/>
          </a:p>
        </p:txBody>
      </p:sp>
      <p:sp>
        <p:nvSpPr>
          <p:cNvPr id="372" name="Google Shape;372;p36"/>
          <p:cNvSpPr txBox="1">
            <a:spLocks noGrp="1"/>
          </p:cNvSpPr>
          <p:nvPr>
            <p:ph type="subTitle" idx="3"/>
          </p:nvPr>
        </p:nvSpPr>
        <p:spPr>
          <a:xfrm>
            <a:off x="1680117" y="2716527"/>
            <a:ext cx="5783766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dirty="0">
                <a:latin typeface="Century Gothic" panose="020B0502020202020204" pitchFamily="34" charset="0"/>
              </a:rPr>
              <a:t>Населения России использует Telegram ежедневно</a:t>
            </a:r>
          </a:p>
        </p:txBody>
      </p:sp>
      <p:sp>
        <p:nvSpPr>
          <p:cNvPr id="373" name="Google Shape;373;p36"/>
          <p:cNvSpPr txBox="1">
            <a:spLocks noGrp="1"/>
          </p:cNvSpPr>
          <p:nvPr>
            <p:ph type="title" idx="4"/>
          </p:nvPr>
        </p:nvSpPr>
        <p:spPr>
          <a:xfrm>
            <a:off x="2223600" y="3256624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900</a:t>
            </a:r>
            <a:r>
              <a:rPr lang="en-US" dirty="0" smtClean="0"/>
              <a:t> </a:t>
            </a:r>
            <a:r>
              <a:rPr lang="en-US" dirty="0" err="1" smtClean="0"/>
              <a:t>mln</a:t>
            </a:r>
            <a:endParaRPr dirty="0"/>
          </a:p>
        </p:txBody>
      </p:sp>
      <p:sp>
        <p:nvSpPr>
          <p:cNvPr id="374" name="Google Shape;374;p36"/>
          <p:cNvSpPr txBox="1">
            <a:spLocks noGrp="1"/>
          </p:cNvSpPr>
          <p:nvPr>
            <p:ph type="subTitle" idx="5"/>
          </p:nvPr>
        </p:nvSpPr>
        <p:spPr>
          <a:xfrm>
            <a:off x="1680117" y="4068797"/>
            <a:ext cx="5783766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Century Gothic" panose="020B0502020202020204" pitchFamily="34" charset="0"/>
              </a:rPr>
              <a:t>М</a:t>
            </a:r>
            <a:r>
              <a:rPr lang="ru-RU" dirty="0" smtClean="0">
                <a:latin typeface="Century Gothic" panose="020B0502020202020204" pitchFamily="34" charset="0"/>
              </a:rPr>
              <a:t>еждународная аудитория </a:t>
            </a:r>
            <a:r>
              <a:rPr lang="en-US" dirty="0" smtClean="0">
                <a:latin typeface="Century Gothic" panose="020B0502020202020204" pitchFamily="34" charset="0"/>
              </a:rPr>
              <a:t>Telegra</a:t>
            </a:r>
            <a:r>
              <a:rPr lang="en-US" dirty="0">
                <a:latin typeface="Century Gothic" panose="020B0502020202020204" pitchFamily="34" charset="0"/>
              </a:rPr>
              <a:t>m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375" name="Google Shape;375;p36"/>
          <p:cNvSpPr txBox="1">
            <a:spLocks noGrp="1"/>
          </p:cNvSpPr>
          <p:nvPr>
            <p:ph type="sldNum" idx="12"/>
          </p:nvPr>
        </p:nvSpPr>
        <p:spPr>
          <a:xfrm>
            <a:off x="4297650" y="4602875"/>
            <a:ext cx="5487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r="1137"/>
          <a:stretch/>
        </p:blipFill>
        <p:spPr>
          <a:xfrm>
            <a:off x="699907" y="1553783"/>
            <a:ext cx="7761286" cy="198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40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Механизмы реализации</a:t>
            </a:r>
            <a:endParaRPr dirty="0"/>
          </a:p>
        </p:txBody>
      </p:sp>
      <p:sp>
        <p:nvSpPr>
          <p:cNvPr id="342" name="Google Shape;342;p33"/>
          <p:cNvSpPr txBox="1">
            <a:spLocks noGrp="1"/>
          </p:cNvSpPr>
          <p:nvPr>
            <p:ph type="subTitle" idx="1"/>
          </p:nvPr>
        </p:nvSpPr>
        <p:spPr>
          <a:xfrm>
            <a:off x="720025" y="1610942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Century Gothic" panose="020B0502020202020204" pitchFamily="34" charset="0"/>
              </a:rPr>
              <a:t>Высокоуровневый язык программирования. Актуальная версия.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343" name="Google Shape;343;p33"/>
          <p:cNvSpPr txBox="1">
            <a:spLocks noGrp="1"/>
          </p:cNvSpPr>
          <p:nvPr>
            <p:ph type="subTitle" idx="2"/>
          </p:nvPr>
        </p:nvSpPr>
        <p:spPr>
          <a:xfrm>
            <a:off x="720025" y="273112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Century Gothic" panose="020B0502020202020204" pitchFamily="34" charset="0"/>
              </a:rPr>
              <a:t>Фреймворк (набор инструментов) для создания </a:t>
            </a:r>
            <a:r>
              <a:rPr lang="en-US" dirty="0" smtClean="0">
                <a:latin typeface="Century Gothic" panose="020B0502020202020204" pitchFamily="34" charset="0"/>
              </a:rPr>
              <a:t>Telegram</a:t>
            </a:r>
            <a:r>
              <a:rPr lang="ru-RU" dirty="0" smtClean="0">
                <a:latin typeface="Century Gothic" panose="020B0502020202020204" pitchFamily="34" charset="0"/>
              </a:rPr>
              <a:t>-бота на </a:t>
            </a:r>
            <a:r>
              <a:rPr lang="en-US" dirty="0" smtClean="0">
                <a:latin typeface="Century Gothic" panose="020B0502020202020204" pitchFamily="34" charset="0"/>
              </a:rPr>
              <a:t>Python</a:t>
            </a:r>
            <a:r>
              <a:rPr lang="ru-RU" dirty="0" smtClean="0">
                <a:latin typeface="Century Gothic" panose="020B0502020202020204" pitchFamily="34" charset="0"/>
              </a:rPr>
              <a:t>.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344" name="Google Shape;344;p33"/>
          <p:cNvSpPr txBox="1">
            <a:spLocks noGrp="1"/>
          </p:cNvSpPr>
          <p:nvPr>
            <p:ph type="subTitle" idx="3"/>
          </p:nvPr>
        </p:nvSpPr>
        <p:spPr>
          <a:xfrm>
            <a:off x="720025" y="3851625"/>
            <a:ext cx="7704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Century Gothic" panose="020B0502020202020204" pitchFamily="34" charset="0"/>
              </a:rPr>
              <a:t>Сервис для создания бота с функционалом </a:t>
            </a:r>
            <a:r>
              <a:rPr lang="en-US" dirty="0" smtClean="0">
                <a:latin typeface="Century Gothic" panose="020B0502020202020204" pitchFamily="34" charset="0"/>
              </a:rPr>
              <a:t>CRM </a:t>
            </a:r>
            <a:r>
              <a:rPr lang="ru-RU" dirty="0" smtClean="0">
                <a:latin typeface="Century Gothic" panose="020B0502020202020204" pitchFamily="34" charset="0"/>
              </a:rPr>
              <a:t>в </a:t>
            </a:r>
            <a:r>
              <a:rPr lang="en-US" dirty="0" smtClean="0">
                <a:latin typeface="Century Gothic" panose="020B0502020202020204" pitchFamily="34" charset="0"/>
              </a:rPr>
              <a:t>Telegram.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345" name="Google Shape;345;p33"/>
          <p:cNvSpPr txBox="1">
            <a:spLocks noGrp="1"/>
          </p:cNvSpPr>
          <p:nvPr>
            <p:ph type="subTitle" idx="4"/>
          </p:nvPr>
        </p:nvSpPr>
        <p:spPr>
          <a:xfrm>
            <a:off x="720025" y="1241274"/>
            <a:ext cx="770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Python</a:t>
            </a:r>
            <a:r>
              <a:rPr lang="en-US" dirty="0" smtClean="0"/>
              <a:t> 3.</a:t>
            </a:r>
            <a:r>
              <a:rPr lang="ru-RU" dirty="0" smtClean="0"/>
              <a:t>12</a:t>
            </a:r>
            <a:endParaRPr dirty="0"/>
          </a:p>
        </p:txBody>
      </p:sp>
      <p:sp>
        <p:nvSpPr>
          <p:cNvPr id="346" name="Google Shape;346;p33"/>
          <p:cNvSpPr txBox="1">
            <a:spLocks noGrp="1"/>
          </p:cNvSpPr>
          <p:nvPr>
            <p:ph type="subTitle" idx="5"/>
          </p:nvPr>
        </p:nvSpPr>
        <p:spPr>
          <a:xfrm>
            <a:off x="720025" y="2350125"/>
            <a:ext cx="770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</a:t>
            </a:r>
            <a:r>
              <a:rPr lang="en" dirty="0" smtClean="0"/>
              <a:t>iogram 3</a:t>
            </a:r>
            <a:endParaRPr dirty="0"/>
          </a:p>
        </p:txBody>
      </p:sp>
      <p:sp>
        <p:nvSpPr>
          <p:cNvPr id="347" name="Google Shape;347;p33"/>
          <p:cNvSpPr txBox="1">
            <a:spLocks noGrp="1"/>
          </p:cNvSpPr>
          <p:nvPr>
            <p:ph type="subTitle" idx="6"/>
          </p:nvPr>
        </p:nvSpPr>
        <p:spPr>
          <a:xfrm>
            <a:off x="720025" y="3470625"/>
            <a:ext cx="770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Hotline CRM Bot</a:t>
            </a:r>
            <a:endParaRPr dirty="0"/>
          </a:p>
        </p:txBody>
      </p:sp>
      <p:sp>
        <p:nvSpPr>
          <p:cNvPr id="348" name="Google Shape;348;p33"/>
          <p:cNvSpPr txBox="1">
            <a:spLocks noGrp="1"/>
          </p:cNvSpPr>
          <p:nvPr>
            <p:ph type="sldNum" idx="12"/>
          </p:nvPr>
        </p:nvSpPr>
        <p:spPr>
          <a:xfrm>
            <a:off x="4297650" y="4602875"/>
            <a:ext cx="5487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image1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1622" y="215200"/>
            <a:ext cx="2349500" cy="2419350"/>
          </a:xfrm>
          <a:prstGeom prst="rect">
            <a:avLst/>
          </a:prstGeom>
          <a:ln/>
        </p:spPr>
      </p:pic>
      <p:pic>
        <p:nvPicPr>
          <p:cNvPr id="5" name="image3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853283" y="1738246"/>
            <a:ext cx="2223135" cy="3181350"/>
          </a:xfrm>
          <a:prstGeom prst="rect">
            <a:avLst/>
          </a:prstGeom>
          <a:ln/>
        </p:spPr>
      </p:pic>
      <p:pic>
        <p:nvPicPr>
          <p:cNvPr id="6" name="image2.png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155533" y="635725"/>
            <a:ext cx="2330450" cy="3657600"/>
          </a:xfrm>
          <a:prstGeom prst="rect">
            <a:avLst/>
          </a:prstGeom>
          <a:ln/>
        </p:spPr>
      </p:pic>
      <p:pic>
        <p:nvPicPr>
          <p:cNvPr id="7" name="image5.png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6565098" y="633185"/>
            <a:ext cx="2367280" cy="366014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00411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4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51385" y="310930"/>
            <a:ext cx="3027073" cy="4320543"/>
          </a:xfrm>
          <a:prstGeom prst="rect">
            <a:avLst/>
          </a:prstGeom>
          <a:ln/>
        </p:spPr>
      </p:pic>
      <p:pic>
        <p:nvPicPr>
          <p:cNvPr id="6" name="image6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679687" y="2204637"/>
            <a:ext cx="3159512" cy="2649858"/>
          </a:xfrm>
          <a:prstGeom prst="rect">
            <a:avLst/>
          </a:prstGeom>
          <a:ln/>
        </p:spPr>
      </p:pic>
      <p:pic>
        <p:nvPicPr>
          <p:cNvPr id="5" name="image7.png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3737695" y="310930"/>
            <a:ext cx="3176061" cy="228224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06502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9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93826" y="402473"/>
            <a:ext cx="3163041" cy="4110054"/>
          </a:xfrm>
          <a:prstGeom prst="rect">
            <a:avLst/>
          </a:prstGeom>
          <a:ln/>
        </p:spPr>
      </p:pic>
      <p:pic>
        <p:nvPicPr>
          <p:cNvPr id="5" name="image8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340069" y="530188"/>
            <a:ext cx="3956437" cy="3854623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9081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Выводы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idx="1"/>
          </p:nvPr>
        </p:nvSpPr>
        <p:spPr>
          <a:xfrm>
            <a:off x="720000" y="1193750"/>
            <a:ext cx="7704000" cy="3233100"/>
          </a:xfrm>
        </p:spPr>
        <p:txBody>
          <a:bodyPr/>
          <a:lstStyle/>
          <a:p>
            <a:pPr marL="177800" indent="0">
              <a:buNone/>
            </a:pPr>
            <a:r>
              <a:rPr lang="ru-RU" sz="1600" dirty="0" smtClean="0">
                <a:latin typeface="Century Gothic" panose="020B0502020202020204" pitchFamily="34" charset="0"/>
              </a:rPr>
              <a:t>В </a:t>
            </a:r>
            <a:r>
              <a:rPr lang="ru-RU" sz="1600" dirty="0">
                <a:latin typeface="Century Gothic" panose="020B0502020202020204" pitchFamily="34" charset="0"/>
              </a:rPr>
              <a:t>данной работе осуществлены: </a:t>
            </a:r>
            <a:r>
              <a:rPr lang="ru-RU" sz="1600" dirty="0" smtClean="0">
                <a:latin typeface="Century Gothic" panose="020B0502020202020204" pitchFamily="34" charset="0"/>
              </a:rPr>
              <a:t>формулировка </a:t>
            </a:r>
            <a:r>
              <a:rPr lang="ru-RU" sz="1600" dirty="0">
                <a:latin typeface="Century Gothic" panose="020B0502020202020204" pitchFamily="34" charset="0"/>
              </a:rPr>
              <a:t>темы, посвящённая проекту по созданию Telegram-бота для абитуриентов, определены цели и задачи, критерии успеха, проблематика, заинтересованные стороны, сроки проекта, риски, метрики проекта, требования к продукту, функциональные требования, ожидаемые и достигнутые результаты, ключевые пользователи, производящие оценку. Выполнена разработка Telegram-бота и введение его в эксплуатацию.</a:t>
            </a:r>
          </a:p>
          <a:p>
            <a:pPr marL="177800" indent="0">
              <a:buNone/>
            </a:pPr>
            <a:r>
              <a:rPr lang="ru-RU" sz="1600" dirty="0">
                <a:latin typeface="Century Gothic" panose="020B0502020202020204" pitchFamily="34" charset="0"/>
              </a:rPr>
              <a:t>Таким образом цель работы, заключающаяся в предоставлении возможности пользователям Telegram с помощью бота получать информацию о поступлении в университет, достигнута</a:t>
            </a:r>
            <a:r>
              <a:rPr lang="ru-RU" sz="1600" dirty="0" smtClean="0">
                <a:latin typeface="Century Gothic" panose="020B0502020202020204" pitchFamily="34" charset="0"/>
              </a:rPr>
              <a:t>.</a:t>
            </a:r>
            <a:endParaRPr lang="ru-RU" sz="1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21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legant Bachelor Thesis by Slidesgo">
  <a:themeElements>
    <a:clrScheme name="Simple Light">
      <a:dk1>
        <a:srgbClr val="5C5C5F"/>
      </a:dk1>
      <a:lt1>
        <a:srgbClr val="CFDEE7"/>
      </a:lt1>
      <a:dk2>
        <a:srgbClr val="809FAF"/>
      </a:dk2>
      <a:lt2>
        <a:srgbClr val="FAFAF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285</Words>
  <Application>Microsoft Office PowerPoint</Application>
  <PresentationFormat>Экран (16:9)</PresentationFormat>
  <Paragraphs>35</Paragraphs>
  <Slides>10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Century Gothic</vt:lpstr>
      <vt:lpstr>PT Sans</vt:lpstr>
      <vt:lpstr>GOST type B</vt:lpstr>
      <vt:lpstr>Bebas Neue</vt:lpstr>
      <vt:lpstr>Quicksand</vt:lpstr>
      <vt:lpstr>Mulish</vt:lpstr>
      <vt:lpstr>Nunito Light</vt:lpstr>
      <vt:lpstr>Arial</vt:lpstr>
      <vt:lpstr>Elegant Bachelor Thesis by Slidesgo</vt:lpstr>
      <vt:lpstr>Телеграм-бот для абитуриентов КНИТУ-КАИ</vt:lpstr>
      <vt:lpstr>Задачи</vt:lpstr>
      <vt:lpstr>84.84 mln</vt:lpstr>
      <vt:lpstr>Презентация PowerPoint</vt:lpstr>
      <vt:lpstr>Механизмы реализации</vt:lpstr>
      <vt:lpstr>Презентация PowerPoint</vt:lpstr>
      <vt:lpstr>Презентация PowerPoint</vt:lpstr>
      <vt:lpstr>Презентация PowerPoint</vt:lpstr>
      <vt:lpstr>Выводы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Telegram-бот для абитуриентов КНИТУ-КАИ</dc:title>
  <dc:creator>Maria Andreeva</dc:creator>
  <cp:lastModifiedBy>Учетная запись Майкрософт</cp:lastModifiedBy>
  <cp:revision>10</cp:revision>
  <dcterms:modified xsi:type="dcterms:W3CDTF">2024-05-23T06:06:41Z</dcterms:modified>
</cp:coreProperties>
</file>